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339" r:id="rId2"/>
    <p:sldId id="267" r:id="rId3"/>
    <p:sldId id="258" r:id="rId4"/>
    <p:sldId id="261" r:id="rId5"/>
    <p:sldId id="268" r:id="rId6"/>
    <p:sldId id="265" r:id="rId7"/>
    <p:sldId id="270" r:id="rId8"/>
    <p:sldId id="269" r:id="rId9"/>
    <p:sldId id="281" r:id="rId10"/>
    <p:sldId id="266" r:id="rId11"/>
    <p:sldId id="271" r:id="rId12"/>
    <p:sldId id="278" r:id="rId13"/>
    <p:sldId id="287" r:id="rId14"/>
    <p:sldId id="305" r:id="rId15"/>
    <p:sldId id="307" r:id="rId16"/>
    <p:sldId id="288" r:id="rId17"/>
    <p:sldId id="290" r:id="rId18"/>
    <p:sldId id="282" r:id="rId19"/>
    <p:sldId id="283" r:id="rId20"/>
    <p:sldId id="284" r:id="rId21"/>
    <p:sldId id="285" r:id="rId22"/>
    <p:sldId id="286" r:id="rId23"/>
    <p:sldId id="298" r:id="rId24"/>
    <p:sldId id="327" r:id="rId25"/>
    <p:sldId id="329" r:id="rId26"/>
    <p:sldId id="335" r:id="rId27"/>
    <p:sldId id="338" r:id="rId28"/>
    <p:sldId id="397" r:id="rId29"/>
    <p:sldId id="387" r:id="rId30"/>
    <p:sldId id="396" r:id="rId31"/>
    <p:sldId id="388" r:id="rId32"/>
    <p:sldId id="394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7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62DE1-F7A7-4763-8533-EF70D89D7B4E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CD68C1-6154-4A68-8FD5-4F3334197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414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ECF7130E-B485-5A1F-6915-8E969D95C8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D2DF12-1F64-4031-A93C-7ABBEA80716C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CC26409A-70B8-4712-F381-D186311E63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6892D686-6F0E-D654-7E6D-09F7C79DD5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29B978E4-2263-3AD2-10BA-63E9A59D18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BE3592-0874-4476-B199-B23B6D2EA0D0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F56C7303-9C86-5A8D-4E04-B6CD6595BA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20ACAC7C-5CCE-257E-9E3C-CEBDBD8A12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6D02B73C-2F77-86BB-F463-8C7ADCE97D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0C84080-7B62-4707-9ABB-39B09AF22C52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9565F7BB-B556-75C3-E43D-B6DC06A3C1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B8C4C460-ADFE-B05A-3D28-8B09A2140F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F15C3CBC-6F7D-CD77-F9A1-80D1272F0A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4AF103-0074-4034-8845-7FAF932B532D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EAB43A73-9C6F-DB90-BB48-89B864AE02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FD703EAA-C9CC-FD77-4C0D-86293298F9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>
            <a:extLst>
              <a:ext uri="{FF2B5EF4-FFF2-40B4-BE49-F238E27FC236}">
                <a16:creationId xmlns:a16="http://schemas.microsoft.com/office/drawing/2014/main" id="{82CADA1E-BC53-B12E-56D9-63B360BCA9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A9F12A1-A27C-4A85-954B-4F9983C84A18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3E4187BE-0E5F-34ED-E8C9-BED20BAB6B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72C919D1-03DF-46DA-2658-DD3A637623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437646DA-CF6D-6A5B-85D3-58597AB89B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614EC4-CF77-4146-B210-DC1166CEFF84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B309D353-8051-C417-41FC-9337F116A6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D5A6F8E6-4953-52F0-9270-DADC85A1FB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>
            <a:extLst>
              <a:ext uri="{FF2B5EF4-FFF2-40B4-BE49-F238E27FC236}">
                <a16:creationId xmlns:a16="http://schemas.microsoft.com/office/drawing/2014/main" id="{F52FB43E-16B1-CC18-5F67-A5C7556645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EEC1EC2-5D8D-4401-8DEE-BDA77598748F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C1EA1876-38D6-0288-036F-110AFBBE1A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A328F965-9831-B278-1C26-2BBD76D286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id="{1C003F32-4C02-132E-915F-C4DF418AC4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BEA2C95-E4FB-4CCB-B5FC-09DAD0889867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FA15D22D-2B88-7A47-62AD-6522D87960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B9351587-86A7-33B6-4479-1156457086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>
            <a:extLst>
              <a:ext uri="{FF2B5EF4-FFF2-40B4-BE49-F238E27FC236}">
                <a16:creationId xmlns:a16="http://schemas.microsoft.com/office/drawing/2014/main" id="{0E77C52B-4D7F-0007-3A43-3DB5801AF7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183517C-19AF-4E87-8D0F-1D1FC463F670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01CA7922-5EA8-DB64-1CA1-9D9AC149D7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96DB943D-B1A1-1577-4141-D83B456079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D94BFDB9-F321-647B-FF12-CD73C8E3F7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4F776B-61ED-4CCF-9F8D-A85319FDF956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97A18F9D-1DEC-2CFF-056A-C7836E2B29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84C735D0-DA13-E433-9046-3D4337C48C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id="{0DE5A80D-DE09-FBF4-80E0-97809A7E28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E37A13E-E954-499A-8B77-FB6E107DAE9A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29B9510D-D9D1-5E08-E8EE-80DD60F9BA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9A1DCFE2-851F-B6E9-9FF1-EE34CF2683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A44E1BC2-4D28-0BB7-ABF2-CABED52A66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2A161F9-811C-4694-9464-558CEFA7A702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3AC0910F-406F-58BD-2C75-6492DC12E9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68F3EFBE-31AB-9128-70DE-79661DAC88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>
            <a:extLst>
              <a:ext uri="{FF2B5EF4-FFF2-40B4-BE49-F238E27FC236}">
                <a16:creationId xmlns:a16="http://schemas.microsoft.com/office/drawing/2014/main" id="{02FA42F2-F4F4-0E8E-F674-AEFE96C8D1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76A251-5ADD-47E3-9D4D-C48D3DB2EC87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8307" name="Rectangle 2">
            <a:extLst>
              <a:ext uri="{FF2B5EF4-FFF2-40B4-BE49-F238E27FC236}">
                <a16:creationId xmlns:a16="http://schemas.microsoft.com/office/drawing/2014/main" id="{01C5FB63-C746-F94C-371A-8CB2C8372B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>
            <a:extLst>
              <a:ext uri="{FF2B5EF4-FFF2-40B4-BE49-F238E27FC236}">
                <a16:creationId xmlns:a16="http://schemas.microsoft.com/office/drawing/2014/main" id="{605AE0AC-08DA-882E-D52D-B727184A98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:a16="http://schemas.microsoft.com/office/drawing/2014/main" id="{71D23047-E7FA-A0ED-D258-1D3BD03AF1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E3503C8-91C1-477D-ABF8-C0679214A984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886CA6DA-C338-FF63-BA9F-E87FCDD90E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F6422FE4-8C32-85DD-7DDB-6DEF6866F8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C3887FE9-2CB6-4489-F811-7995B505A8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F2220F-915D-4673-AF1B-F294AA9CBF3D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BABA1539-F2ED-073B-70E0-CE34846DA7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0844880D-DF06-2A9A-0E4A-D71E7A42A1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945F6737-0706-DC9C-EBB4-DCAFF0C513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D3E5334-F431-460E-AFA2-DD3B7E8BCD71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CD1BFDBA-46B9-2EFA-DD6B-0F2E3C0D27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D9260336-4D95-3468-815B-94A6B35E6B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>
            <a:extLst>
              <a:ext uri="{FF2B5EF4-FFF2-40B4-BE49-F238E27FC236}">
                <a16:creationId xmlns:a16="http://schemas.microsoft.com/office/drawing/2014/main" id="{138AE094-FF69-383F-56AA-8D153DC47F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705829E-A1EB-4669-A826-55C1D910BABC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403" name="Rectangle 2">
            <a:extLst>
              <a:ext uri="{FF2B5EF4-FFF2-40B4-BE49-F238E27FC236}">
                <a16:creationId xmlns:a16="http://schemas.microsoft.com/office/drawing/2014/main" id="{C209F784-457A-367C-77D7-91F72CBB6A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>
            <a:extLst>
              <a:ext uri="{FF2B5EF4-FFF2-40B4-BE49-F238E27FC236}">
                <a16:creationId xmlns:a16="http://schemas.microsoft.com/office/drawing/2014/main" id="{ABAE30DC-FAD9-309C-B2BA-81956175F8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>
            <a:extLst>
              <a:ext uri="{FF2B5EF4-FFF2-40B4-BE49-F238E27FC236}">
                <a16:creationId xmlns:a16="http://schemas.microsoft.com/office/drawing/2014/main" id="{55B1B79F-314D-A9AD-28E1-CE11C96774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B7AB013-0DC4-448E-A853-D5CD3DC55B5C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8483" name="Rectangle 2">
            <a:extLst>
              <a:ext uri="{FF2B5EF4-FFF2-40B4-BE49-F238E27FC236}">
                <a16:creationId xmlns:a16="http://schemas.microsoft.com/office/drawing/2014/main" id="{00E5725D-5AE9-4D2B-BA2D-6C2A04CAEB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>
            <a:extLst>
              <a:ext uri="{FF2B5EF4-FFF2-40B4-BE49-F238E27FC236}">
                <a16:creationId xmlns:a16="http://schemas.microsoft.com/office/drawing/2014/main" id="{1290CB6C-2989-256A-70B0-C1152FC9B5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>
            <a:extLst>
              <a:ext uri="{FF2B5EF4-FFF2-40B4-BE49-F238E27FC236}">
                <a16:creationId xmlns:a16="http://schemas.microsoft.com/office/drawing/2014/main" id="{5230CCF3-5773-FAD6-F192-A7F1701E44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B25E970-3872-4237-B621-C4A564E4FBF8}" type="slidenum">
              <a:rPr lang="ar-SA" altLang="en-US">
                <a:latin typeface="Arial" panose="020B0604020202020204" pitchFamily="34" charset="0"/>
              </a:rPr>
              <a:pPr/>
              <a:t>31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9507" name="Rectangle 2">
            <a:extLst>
              <a:ext uri="{FF2B5EF4-FFF2-40B4-BE49-F238E27FC236}">
                <a16:creationId xmlns:a16="http://schemas.microsoft.com/office/drawing/2014/main" id="{3FBD5BE0-02B3-E65A-B9EF-01F36645CB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>
            <a:extLst>
              <a:ext uri="{FF2B5EF4-FFF2-40B4-BE49-F238E27FC236}">
                <a16:creationId xmlns:a16="http://schemas.microsoft.com/office/drawing/2014/main" id="{3B3BFD14-765F-4CB0-9E1F-0CFCFA3272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>
            <a:extLst>
              <a:ext uri="{FF2B5EF4-FFF2-40B4-BE49-F238E27FC236}">
                <a16:creationId xmlns:a16="http://schemas.microsoft.com/office/drawing/2014/main" id="{A40A66FF-766B-D01F-D56E-BA2095ABB5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10A747CD-EA09-4D62-9623-F56EB5ADCC62}" type="slidenum">
              <a:rPr lang="ar-SA" altLang="en-US">
                <a:latin typeface="Arial" panose="020B0604020202020204" pitchFamily="34" charset="0"/>
              </a:rPr>
              <a:pPr/>
              <a:t>32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0531" name="Rectangle 2">
            <a:extLst>
              <a:ext uri="{FF2B5EF4-FFF2-40B4-BE49-F238E27FC236}">
                <a16:creationId xmlns:a16="http://schemas.microsoft.com/office/drawing/2014/main" id="{9455A788-5B76-3461-65FC-8EAEB5818D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>
            <a:extLst>
              <a:ext uri="{FF2B5EF4-FFF2-40B4-BE49-F238E27FC236}">
                <a16:creationId xmlns:a16="http://schemas.microsoft.com/office/drawing/2014/main" id="{E1212288-4709-3FD7-DF6A-63449D4A26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BF51FF7D-F907-F85E-F8B6-13FAAE1F88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B6D667-6280-4B4D-8D19-726C68D93427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D1E65A7E-0663-60E4-12AF-AB5E2EE9F9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BB779D36-C711-B1C3-0536-8C25B10CC0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71B41FB4-7B30-AB7F-5AE1-AA4FD571E8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3DDBFD-9518-42B8-B01D-D3019487B790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AD71D1A2-15E8-08FA-9174-4BB0216A11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E1B2A978-A219-3C9E-5081-CF5635E467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1A654771-615C-5F4A-4315-394A4D3AC8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397C11-6208-45A9-BEB9-253B0AE03D10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BEE29932-E943-EC73-CDC7-7EC121CA5D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F6198638-E0F0-765A-8402-12E0B1DB5E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2073817B-3242-AE49-A3C9-437C429228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C6C1ECB-F630-4311-B144-1499C3650275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514D5DE5-F480-0C4F-E98D-4223448A29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80F84930-2F48-2A1A-ACFC-072ED5899E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2196C015-B9DA-5BA8-97A4-1497D8939D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B33742C-9734-4CBC-A685-C55003526806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DFA66D8A-3B69-C2EC-B3FB-CDF0B7E083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09BC51B9-6F7E-3854-6CE7-27D84A0954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>
            <a:extLst>
              <a:ext uri="{FF2B5EF4-FFF2-40B4-BE49-F238E27FC236}">
                <a16:creationId xmlns:a16="http://schemas.microsoft.com/office/drawing/2014/main" id="{85E7C7F3-FDC4-1F8C-4F6F-3426D7E5EC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D89F56-573C-42E9-8191-DC8D7A9B2D11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A40AB4CF-8541-F95F-5AAC-43B30DC683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>
            <a:extLst>
              <a:ext uri="{FF2B5EF4-FFF2-40B4-BE49-F238E27FC236}">
                <a16:creationId xmlns:a16="http://schemas.microsoft.com/office/drawing/2014/main" id="{45E6A361-4AAE-480E-AFA1-0C22245D5A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5CA1925D-28C2-088D-79CA-E40DD91DCF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9A930D0-6316-4301-97FB-42D949E8A6D3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729E9C71-BCCE-72A2-49A8-DBB35C0995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9C9E241E-8978-8C1F-0AD9-18E4910706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>
            <a:extLst>
              <a:ext uri="{FF2B5EF4-FFF2-40B4-BE49-F238E27FC236}">
                <a16:creationId xmlns:a16="http://schemas.microsoft.com/office/drawing/2014/main" id="{7C515D18-98E5-D484-C050-92AD1E89631A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989388"/>
            <a:ext cx="11480800" cy="201612"/>
            <a:chOff x="144" y="1680"/>
            <a:chExt cx="5424" cy="144"/>
          </a:xfrm>
        </p:grpSpPr>
        <p:sp>
          <p:nvSpPr>
            <p:cNvPr id="3" name="Rectangle 8">
              <a:extLst>
                <a:ext uri="{FF2B5EF4-FFF2-40B4-BE49-F238E27FC236}">
                  <a16:creationId xmlns:a16="http://schemas.microsoft.com/office/drawing/2014/main" id="{7A4C51A0-692D-67AA-1ED5-9F78B82658A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IN" sz="1800"/>
            </a:p>
          </p:txBody>
        </p:sp>
        <p:sp>
          <p:nvSpPr>
            <p:cNvPr id="4" name="Rectangle 9">
              <a:extLst>
                <a:ext uri="{FF2B5EF4-FFF2-40B4-BE49-F238E27FC236}">
                  <a16:creationId xmlns:a16="http://schemas.microsoft.com/office/drawing/2014/main" id="{16AB4D80-B9F1-6D1B-DE03-84D1FB8623D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IN" sz="1800"/>
            </a:p>
          </p:txBody>
        </p:sp>
        <p:sp>
          <p:nvSpPr>
            <p:cNvPr id="5" name="Rectangle 10">
              <a:extLst>
                <a:ext uri="{FF2B5EF4-FFF2-40B4-BE49-F238E27FC236}">
                  <a16:creationId xmlns:a16="http://schemas.microsoft.com/office/drawing/2014/main" id="{37AF6ABA-C6A9-6729-49D1-F7B24DCACB8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IN" sz="1800"/>
            </a:p>
          </p:txBody>
        </p:sp>
      </p:grpSp>
      <p:sp>
        <p:nvSpPr>
          <p:cNvPr id="6" name="Rectangle 12">
            <a:extLst>
              <a:ext uri="{FF2B5EF4-FFF2-40B4-BE49-F238E27FC236}">
                <a16:creationId xmlns:a16="http://schemas.microsoft.com/office/drawing/2014/main" id="{95668F50-CF22-22C1-0029-E6426B31138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1246188"/>
            <a:ext cx="3826933" cy="201612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IN" sz="1800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A399383-5B45-7EEC-9BC1-DF00E52C023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131734" y="1246188"/>
            <a:ext cx="3826933" cy="201612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IN" sz="1800"/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C5892A06-CF19-4270-7914-ECB202F64F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958667" y="1246188"/>
            <a:ext cx="3826933" cy="2016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IN" sz="180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06550"/>
            <a:ext cx="10363200" cy="2127250"/>
          </a:xfrm>
        </p:spPr>
        <p:txBody>
          <a:bodyPr/>
          <a:lstStyle>
            <a:lvl1pPr>
              <a:defRPr sz="7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419600"/>
            <a:ext cx="85344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91CF87FB-F423-EA17-05FB-294EAC2D33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D160E76E-2C75-3644-147B-2824385BDB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FD7EBF3C-1A25-BBAB-0253-B40D940F54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97D4B-2C5C-4D4F-9C72-78817CD918E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145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5389A0-CB86-F9E5-F883-5A2098D324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679AC64-872E-9EEA-72BB-C1CC81C68F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F06BAF-D728-8E89-3D28-037B793B2F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B3189B-ACE3-402F-8260-FCE69D79073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9021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4D6187-C60E-1EBE-7579-E0D9FCE7A7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5D63CB-A1EA-5D8E-89C0-DB71AC9DDB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031A50-3C17-5055-5638-15D1941346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0933C5-1628-4B3F-B6DC-2764BEED2539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424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A09DAA-5B5E-8545-73DF-4F99ACD3DE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E5E5C2-686D-BEBB-DAA7-137143598F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B31855-A1B8-4B34-1BF5-13A30BDC2E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0A6B02-EADC-4893-A94D-94395AE7CA5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702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3DE8D29-90C4-57EC-0798-57B2BE024C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B80C3D-B2A5-4380-B9B2-BF0CC1429B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BA75F1-562A-6945-D6D1-F81378B167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E810A4-5CAB-4884-A44E-B68B2A9380E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8915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B9DCCF-317D-0714-F6D4-12E7CA75F0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DD77E6-737B-CAC2-14A1-597B34691F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69D8B9-5548-9FD3-B1FB-D0DDD4CF76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21CED6-3AD8-42D6-B29B-DC386F907E4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527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C9F2F59-C07F-E706-AC7F-2DA8137CF0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67DE7BC-748D-1A22-090A-9860CCE1A3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12DCFFD-DB57-8E23-EC07-669A0161E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0AF629-6DFC-4C7B-9901-916E834CF72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257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8430B27-276D-B22E-0E88-305ECEDD1F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0CFEF02-877F-DC3D-A772-1A61882953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C7E6B93-E003-0857-DC7E-603EEE58A0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C4ED52-FE7D-4A99-8D14-2126169EE19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3485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B6FA1DB-5CA8-F01A-306F-5332CE2666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096807E-28D0-86D1-F3B4-CD947A5DC0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ADDA10A-D8E3-8841-E0BB-5638A12959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18E2E5-4F62-48F0-9640-7B09B868A88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131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F526E7-8797-7A80-423B-8A7581DBBA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8BFD8A-B7DB-7066-10BA-87B2EACC70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823B81-00BD-4FF8-1213-3E14B7D36C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A2A71B-C438-46DC-B3C7-46D675B07AD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9518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BD9AEB-AA5B-4C63-62EE-943D702B47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3D14DF-EA66-5C98-6D7C-F77313A637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7DC805-31E5-9C19-1926-E61CFA8591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F47AA6-4119-4661-9A4F-E8606BF525F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058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95ACCE4-5D31-F03E-B85A-9DEC24A5A0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2DBCB9B-16BB-6A2E-3D17-9D8B651EC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753637BA-AEEF-393F-D7C9-9DB0CBCB64F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8453B595-7240-E1E0-263C-053BE7CD540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0CF7840C-2C1C-BDF3-457C-F8FA2D9E26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cs typeface="Arial" panose="020B0604020202020204" pitchFamily="34" charset="0"/>
              </a:defRPr>
            </a:lvl1pPr>
          </a:lstStyle>
          <a:p>
            <a:fld id="{774B3738-91A9-494C-B32B-DD26620D6BF9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6067456A-67FE-32AB-E0D4-7AD03A5BA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48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584" name="Line 8">
            <a:extLst>
              <a:ext uri="{FF2B5EF4-FFF2-40B4-BE49-F238E27FC236}">
                <a16:creationId xmlns:a16="http://schemas.microsoft.com/office/drawing/2014/main" id="{B670C872-1497-3101-D53F-3C9D88F20E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447800"/>
            <a:ext cx="10769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IN" sz="1800"/>
          </a:p>
        </p:txBody>
      </p:sp>
      <p:sp>
        <p:nvSpPr>
          <p:cNvPr id="24585" name="Rectangle 9">
            <a:extLst>
              <a:ext uri="{FF2B5EF4-FFF2-40B4-BE49-F238E27FC236}">
                <a16:creationId xmlns:a16="http://schemas.microsoft.com/office/drawing/2014/main" id="{B2CD3E73-B624-A4A4-6083-BB4329D4B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3048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586" name="Rectangle 10">
            <a:extLst>
              <a:ext uri="{FF2B5EF4-FFF2-40B4-BE49-F238E27FC236}">
                <a16:creationId xmlns:a16="http://schemas.microsoft.com/office/drawing/2014/main" id="{01D24528-1ABE-8468-1136-FA2B24584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0"/>
            <a:ext cx="3048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587" name="Rectangle 11">
            <a:extLst>
              <a:ext uri="{FF2B5EF4-FFF2-40B4-BE49-F238E27FC236}">
                <a16:creationId xmlns:a16="http://schemas.microsoft.com/office/drawing/2014/main" id="{DB295CA4-A1AF-A73A-DAB7-0A2F53B1266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988800" y="4572000"/>
            <a:ext cx="304800" cy="2286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588" name="Rectangle 12">
            <a:extLst>
              <a:ext uri="{FF2B5EF4-FFF2-40B4-BE49-F238E27FC236}">
                <a16:creationId xmlns:a16="http://schemas.microsoft.com/office/drawing/2014/main" id="{B8913667-6708-CB1A-4294-C6E194AF53C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988800" y="2286000"/>
            <a:ext cx="304800" cy="22860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589" name="Rectangle 13">
            <a:extLst>
              <a:ext uri="{FF2B5EF4-FFF2-40B4-BE49-F238E27FC236}">
                <a16:creationId xmlns:a16="http://schemas.microsoft.com/office/drawing/2014/main" id="{36C78ABF-73FE-598B-1D74-56E784B824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988800" y="0"/>
            <a:ext cx="304800" cy="2286000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65438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66"/>
        </a:buClr>
        <a:buFont typeface="Wingdings" panose="05000000000000000000" pitchFamily="2" charset="2"/>
        <a:buChar char="p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66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66"/>
        </a:buClr>
        <a:buFont typeface="Wingdings" panose="05000000000000000000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66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66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0066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0066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0066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0066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72343" y="381001"/>
            <a:ext cx="9985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13735" y="2462603"/>
            <a:ext cx="89801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TITLE OF THE TOPIC-WORKING LENGTH DETERMINATION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8514" y="5229808"/>
            <a:ext cx="113937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DEPARTMENT OF – CONSERVATIVE DENTISTRY AND ENDODONTICS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-14515"/>
            <a:ext cx="1857828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795863-2509-495E-A4D3-2D1EB08AA32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77A2BBCF-9E58-0C68-07C0-B99218B5F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8534CF4-8478-4B8F-AE2B-4355AB2EA7F5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AE681A3-B3B3-2D2F-3DA0-AC7D3E6EBB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0200" y="1371600"/>
            <a:ext cx="9067800" cy="54864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sz="2400"/>
              <a:t>The </a:t>
            </a:r>
            <a:r>
              <a:rPr lang="en-US" altLang="en-US" sz="2400" b="1">
                <a:solidFill>
                  <a:srgbClr val="FF6600"/>
                </a:solidFill>
              </a:rPr>
              <a:t>cementodentinal junction</a:t>
            </a:r>
            <a:r>
              <a:rPr lang="en-US" altLang="en-US" sz="2400" b="1"/>
              <a:t> –</a:t>
            </a:r>
            <a:r>
              <a:rPr lang="en-US" altLang="en-US" sz="2400"/>
              <a:t> the region where the dentin and cementum are united, the point at which the cemental surface terminates at or near the apex of a tooth.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6F072F3A-8B5D-ED42-72E2-1A0D4D17D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52ED648-DBDD-47CF-8EF9-FEDAC9D0984D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CC6484C-C854-F49E-334E-F18E42F916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Theoretically, the canal preparation and, thus, the canal filling should terminate at the </a:t>
            </a:r>
            <a:r>
              <a:rPr lang="en-US" altLang="en-US" sz="2400" b="1">
                <a:solidFill>
                  <a:srgbClr val="FF6600"/>
                </a:solidFill>
              </a:rPr>
              <a:t>cemento-dentinal junction.</a:t>
            </a:r>
          </a:p>
          <a:p>
            <a:pPr eaLnBrk="1" hangingPunct="1"/>
            <a:endParaRPr lang="en-US" altLang="en-US" sz="2400" b="1">
              <a:solidFill>
                <a:srgbClr val="FF6600"/>
              </a:solidFill>
            </a:endParaRPr>
          </a:p>
          <a:p>
            <a:pPr eaLnBrk="1" hangingPunct="1"/>
            <a:r>
              <a:rPr lang="en-US" altLang="en-US" sz="2400"/>
              <a:t>CDJ – histologic site - In the clinical settings, it is impossible to locate it – therefore, methods must be applied to ascertain this critical position</a:t>
            </a:r>
            <a:r>
              <a:rPr lang="en-US" altLang="en-US"/>
              <a:t>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13A4FF25-B277-2D3D-8F5F-BE3501D07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201A51-3C6E-4CBE-BCFA-CC597CB01EE7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5066A192-F255-B3E6-00AF-C8F3C84744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4038600"/>
            <a:ext cx="8077200" cy="2819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Kuttler (1955)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	The average distance between the minor diameter (apical constriction) and the major diameter (apical foramen) –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0.524mm in 19-25 year old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0.659mm in 55 years and above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</p:txBody>
      </p:sp>
      <p:pic>
        <p:nvPicPr>
          <p:cNvPr id="12292" name="Picture 4">
            <a:extLst>
              <a:ext uri="{FF2B5EF4-FFF2-40B4-BE49-F238E27FC236}">
                <a16:creationId xmlns:a16="http://schemas.microsoft.com/office/drawing/2014/main" id="{8F5E50C0-417E-283B-2EBD-3CE9D2A8F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333"/>
          <a:stretch>
            <a:fillRect/>
          </a:stretch>
        </p:blipFill>
        <p:spPr bwMode="auto">
          <a:xfrm>
            <a:off x="3657600" y="228601"/>
            <a:ext cx="5029200" cy="367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68ED395F-7EBC-EA19-04E6-5D5416EFD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F3CA62-760E-4732-9CC0-A3AE2518F3C1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D065971-1395-D228-158D-4FF702F61E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Reference points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3C03B49E-0932-55F4-978E-A5D4B3BCA6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2600" y="1524000"/>
            <a:ext cx="8686800" cy="5257800"/>
          </a:xfrm>
        </p:spPr>
        <p:txBody>
          <a:bodyPr/>
          <a:lstStyle/>
          <a:p>
            <a:pPr eaLnBrk="1" hangingPunct="1"/>
            <a:r>
              <a:rPr lang="en-US" altLang="en-US" sz="2400" b="1"/>
              <a:t>Any measurement of length refers to the distance between two points.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b="1"/>
          </a:p>
          <a:p>
            <a:pPr eaLnBrk="1" hangingPunct="1"/>
            <a:r>
              <a:rPr lang="en-US" altLang="en-US" sz="2400" b="1">
                <a:solidFill>
                  <a:srgbClr val="FFFF00"/>
                </a:solidFill>
              </a:rPr>
              <a:t>It is essential to record the reference point and the working length of each instrument in the patient’s chart.</a:t>
            </a:r>
          </a:p>
          <a:p>
            <a:pPr eaLnBrk="1" hangingPunct="1"/>
            <a:endParaRPr lang="en-US" altLang="en-US" sz="2400" b="1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b="1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EBD36274-F83A-D092-F655-966CB2F14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4409FEE-2900-4F72-A8C4-7D96A40DA7EF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F18F3711-9B01-09B9-D0D1-C7959B2258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447800"/>
            <a:ext cx="8229600" cy="52578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en-US" sz="2000" b="1">
                <a:solidFill>
                  <a:srgbClr val="FFFF00"/>
                </a:solidFill>
              </a:rPr>
              <a:t>For anterior teeth</a:t>
            </a:r>
            <a:r>
              <a:rPr lang="en-US" altLang="en-US" sz="2000" b="1"/>
              <a:t> </a:t>
            </a:r>
          </a:p>
          <a:p>
            <a:pPr lvl="1" eaLnBrk="1" hangingPunct="1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altLang="en-US" sz="2000" b="1"/>
              <a:t>Incisal edge or </a:t>
            </a:r>
          </a:p>
          <a:p>
            <a:pPr lvl="1" eaLnBrk="1" hangingPunct="1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altLang="en-US" sz="2000" b="1"/>
              <a:t>adjacent teeth or </a:t>
            </a:r>
          </a:p>
          <a:p>
            <a:pPr lvl="1" eaLnBrk="1" hangingPunct="1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altLang="en-US" sz="2000" b="1"/>
              <a:t>some projecting portion of the remaining tooth structure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en-US" sz="2000" b="1">
                <a:solidFill>
                  <a:srgbClr val="FFFF00"/>
                </a:solidFill>
              </a:rPr>
              <a:t>For 2 canal premolars</a:t>
            </a:r>
            <a:r>
              <a:rPr lang="en-US" altLang="en-US" sz="2000" b="1"/>
              <a:t> </a:t>
            </a:r>
          </a:p>
          <a:p>
            <a:pPr lvl="1" eaLnBrk="1" hangingPunct="1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altLang="en-US" sz="2000" b="1"/>
              <a:t>buccal canal: buccal cusp tip, </a:t>
            </a:r>
          </a:p>
          <a:p>
            <a:pPr lvl="1" eaLnBrk="1" hangingPunct="1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altLang="en-US" sz="2000" b="1"/>
              <a:t>palatal canal: either cusp tip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en-US" sz="2000" b="1">
                <a:solidFill>
                  <a:srgbClr val="FFFF00"/>
                </a:solidFill>
              </a:rPr>
              <a:t>For molars</a:t>
            </a:r>
            <a:r>
              <a:rPr lang="en-US" altLang="en-US" sz="2000" b="1"/>
              <a:t> – </a:t>
            </a:r>
          </a:p>
          <a:p>
            <a:pPr lvl="1" eaLnBrk="1" hangingPunct="1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altLang="en-US" sz="2000" b="1"/>
              <a:t>cusp tips</a:t>
            </a:r>
          </a:p>
          <a:p>
            <a:pPr lvl="1" eaLnBrk="1" hangingPunct="1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altLang="en-US" sz="2000" b="1"/>
              <a:t>Marginal ridge of adjacent tooth</a:t>
            </a:r>
          </a:p>
          <a:p>
            <a:pPr lvl="1" eaLnBrk="1" hangingPunct="1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altLang="en-US" sz="2000" b="1"/>
              <a:t>at the cavo-incisal or cavo-occlusal angle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b="1"/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CD6FEB14-6D8A-6FA6-C736-8249C7BAAA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Coronal reference point on the tooth</a:t>
            </a:r>
            <a:r>
              <a:rPr lang="en-US" altLang="en-US" sz="4800" b="1"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20D98DFF-F179-D393-2414-2625A48A9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4B4F31B-5BA0-431F-A956-953A464B7B62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5363" name="Text Box 2">
            <a:extLst>
              <a:ext uri="{FF2B5EF4-FFF2-40B4-BE49-F238E27FC236}">
                <a16:creationId xmlns:a16="http://schemas.microsoft.com/office/drawing/2014/main" id="{2491D8C6-53E8-6AD8-495A-511940B197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2600" y="1600200"/>
            <a:ext cx="5334000" cy="52578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A-</a:t>
            </a:r>
            <a:r>
              <a:rPr lang="en-US" altLang="en-US" sz="2400"/>
              <a:t> Do not use weakened enamel walls or diagonal lines of fracture as a reference site for length-of-tooth measurement.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B- </a:t>
            </a:r>
            <a:r>
              <a:rPr lang="en-US" altLang="en-US" sz="2400"/>
              <a:t>Weakened cusps or incisal edges are reduced to a well-supported tooth structure. Diagonal surfaces should be flattened to give an accurate site of reference.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sz="2400"/>
          </a:p>
        </p:txBody>
      </p:sp>
      <p:pic>
        <p:nvPicPr>
          <p:cNvPr id="15364" name="Picture 3">
            <a:extLst>
              <a:ext uri="{FF2B5EF4-FFF2-40B4-BE49-F238E27FC236}">
                <a16:creationId xmlns:a16="http://schemas.microsoft.com/office/drawing/2014/main" id="{AC1068AB-3F57-7CBF-B17F-813916EB8F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85800"/>
            <a:ext cx="1709738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4">
            <a:extLst>
              <a:ext uri="{FF2B5EF4-FFF2-40B4-BE49-F238E27FC236}">
                <a16:creationId xmlns:a16="http://schemas.microsoft.com/office/drawing/2014/main" id="{4C068BD4-B9A3-9EA9-01DE-0A72AC55B8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7126" y="685801"/>
            <a:ext cx="1539875" cy="587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858713DE-EBC1-D867-F406-20AE12567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66C7EE-FA1A-4735-ACA8-3F9A0521EC04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DDE1E5C-C07B-727F-8C0A-8DCCAC1BA2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rgbClr val="FFFF00"/>
                </a:solidFill>
              </a:rPr>
              <a:t>Stop Attachments –</a:t>
            </a:r>
          </a:p>
          <a:p>
            <a:pPr eaLnBrk="1" hangingPunct="1"/>
            <a:r>
              <a:rPr lang="en-US" altLang="en-US" sz="2400"/>
              <a:t>silicone rubber stops.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/>
          </a:p>
          <a:p>
            <a:pPr eaLnBrk="1" hangingPunct="1"/>
            <a:r>
              <a:rPr lang="en-US" altLang="en-US" sz="2400"/>
              <a:t>Special </a:t>
            </a:r>
            <a:r>
              <a:rPr lang="en-US" altLang="en-US" sz="2400" b="1"/>
              <a:t>tear-shaped </a:t>
            </a:r>
            <a:r>
              <a:rPr lang="en-US" altLang="en-US" sz="2400"/>
              <a:t>or marked rubber stops can be positioned to align with the direction of the curve placed in a precurved stainless steel instrument.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AFB4E30F-1C15-24C5-3B64-1DBCA944A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F1F447E-3ABB-4128-9C23-40D8AB1E5E5B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en-US">
              <a:solidFill>
                <a:srgbClr val="FFFFFF"/>
              </a:solidFill>
            </a:endParaRPr>
          </a:p>
        </p:txBody>
      </p:sp>
      <p:pic>
        <p:nvPicPr>
          <p:cNvPr id="17411" name="Picture 5">
            <a:extLst>
              <a:ext uri="{FF2B5EF4-FFF2-40B4-BE49-F238E27FC236}">
                <a16:creationId xmlns:a16="http://schemas.microsoft.com/office/drawing/2014/main" id="{580AF4A1-AF50-854F-D294-D4C17188B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1" y="228600"/>
            <a:ext cx="2525713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279CE44D-782A-E84E-0EF2-66AD3D54E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0E51EE6-DE32-4956-960F-CB98A462A192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899F8A09-9925-AF45-D794-7279B53F5F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Clinical considerations</a:t>
            </a:r>
            <a:endParaRPr lang="en-US" altLang="en-US" sz="3600"/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A89FE84E-E830-8F4C-D6D6-67CC1AAD06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Before determining a definitive </a:t>
            </a:r>
            <a:r>
              <a:rPr lang="en-US" altLang="en-US" sz="2400" b="1"/>
              <a:t>working length, </a:t>
            </a:r>
            <a:r>
              <a:rPr lang="en-US" altLang="en-US" sz="2400"/>
              <a:t>the </a:t>
            </a:r>
            <a:r>
              <a:rPr lang="en-US" altLang="en-US" sz="2400">
                <a:solidFill>
                  <a:srgbClr val="FFFF00"/>
                </a:solidFill>
              </a:rPr>
              <a:t>coronal access to the pulp chamber must provide a straight line pathway into the canal orifice.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>
                <a:solidFill>
                  <a:srgbClr val="FFFF00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Modifications in access preparation may be required to permit the instrument to penetrate, unimpeded, to the apical constriction.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As stated above, a small </a:t>
            </a:r>
            <a:r>
              <a:rPr lang="en-US" altLang="en-US" sz="2400" b="1"/>
              <a:t>stainless steel </a:t>
            </a:r>
            <a:r>
              <a:rPr lang="en-US" altLang="en-US" sz="2400"/>
              <a:t>K file facilitates the process and the exploration of the canal.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D7467F04-190A-60C6-151C-F39DD0D8F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AC8528A-740B-480C-824A-B4947E1DFAC1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D08006B-9E4D-ACD6-3713-6E39545683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Once the apical restriction is established, it is extremely important to </a:t>
            </a:r>
            <a:r>
              <a:rPr lang="en-US" altLang="en-US" sz="2400" b="1">
                <a:solidFill>
                  <a:srgbClr val="FFFF00"/>
                </a:solidFill>
              </a:rPr>
              <a:t>monitor the working length </a:t>
            </a:r>
            <a:r>
              <a:rPr lang="en-US" altLang="en-US" sz="2400">
                <a:solidFill>
                  <a:srgbClr val="FFFF00"/>
                </a:solidFill>
              </a:rPr>
              <a:t>periodically</a:t>
            </a:r>
            <a:r>
              <a:rPr lang="en-US" altLang="en-US" sz="2400"/>
              <a:t> - since the working length may change as a curved canal is straightened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 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>
                <a:solidFill>
                  <a:srgbClr val="FF6600"/>
                </a:solidFill>
              </a:rPr>
              <a:t>   </a:t>
            </a:r>
            <a:endParaRPr lang="en-US" altLang="en-US" sz="2400" i="1">
              <a:solidFill>
                <a:srgbClr val="FF66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The mean shortening of all canals in studies was found to range from 0.40 mm to 0.63 mm.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>
              <a:solidFill>
                <a:srgbClr val="FF66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94971" y="609603"/>
            <a:ext cx="9260115" cy="110309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11201" y="2612570"/>
          <a:ext cx="10232570" cy="1817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665">
                  <a:extLst>
                    <a:ext uri="{9D8B030D-6E8A-4147-A177-3AD203B41FA5}">
                      <a16:colId xmlns:a16="http://schemas.microsoft.com/office/drawing/2014/main" val="946123654"/>
                    </a:ext>
                  </a:extLst>
                </a:gridCol>
                <a:gridCol w="4459236">
                  <a:extLst>
                    <a:ext uri="{9D8B030D-6E8A-4147-A177-3AD203B41FA5}">
                      <a16:colId xmlns:a16="http://schemas.microsoft.com/office/drawing/2014/main" val="2411658997"/>
                    </a:ext>
                  </a:extLst>
                </a:gridCol>
                <a:gridCol w="3072669">
                  <a:extLst>
                    <a:ext uri="{9D8B030D-6E8A-4147-A177-3AD203B41FA5}">
                      <a16:colId xmlns:a16="http://schemas.microsoft.com/office/drawing/2014/main" val="3411213719"/>
                    </a:ext>
                  </a:extLst>
                </a:gridCol>
              </a:tblGrid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Core areas*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Domain</a:t>
                      </a:r>
                      <a:r>
                        <a:rPr lang="en-US" baseline="0" dirty="0"/>
                        <a:t> **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Category #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424398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Introduction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5725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Method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Psychomotor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9247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/>
                        <a:t>Armamentarium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29749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56343" y="4743275"/>
            <a:ext cx="82876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*Subtopic of importance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**  Cognitive, Psychomotor   or Affective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# Must know , Nice to know  &amp; Desire to know </a:t>
            </a:r>
          </a:p>
          <a:p>
            <a:r>
              <a:rPr lang="en-US" sz="2800" dirty="0"/>
              <a:t>( Table to be prepared as per the above format )</a:t>
            </a:r>
          </a:p>
        </p:txBody>
      </p:sp>
      <p:sp>
        <p:nvSpPr>
          <p:cNvPr id="4" name="Rectangle 3"/>
          <p:cNvSpPr/>
          <p:nvPr/>
        </p:nvSpPr>
        <p:spPr>
          <a:xfrm>
            <a:off x="1175656" y="1878767"/>
            <a:ext cx="97971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178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378A03C2-A535-D26F-E7F8-B41D1EC7B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0BA451-DDEC-4A14-9538-2959BA911EB3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D32110FE-311A-031A-1D7E-36A992A286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The loss may also be related to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FFFF00"/>
                </a:solidFill>
              </a:rPr>
              <a:t>accumulation of dentinal and pulpal debris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FFFF00"/>
                </a:solidFill>
              </a:rPr>
              <a:t>failing to maintain foramen patency,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FFFF00"/>
                </a:solidFill>
              </a:rPr>
              <a:t>skipping instrument sizes,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FFFF00"/>
                </a:solidFill>
              </a:rPr>
              <a:t>failing to irrigate,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FFFF00"/>
                </a:solidFill>
              </a:rPr>
              <a:t>ledge formation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FFFF00"/>
                </a:solidFill>
              </a:rPr>
              <a:t>instrument separation,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FFFF00"/>
                </a:solidFill>
              </a:rPr>
              <a:t>blockage of the canal.</a:t>
            </a:r>
          </a:p>
          <a:p>
            <a:pPr eaLnBrk="1" hangingPunct="1">
              <a:lnSpc>
                <a:spcPct val="90000"/>
              </a:lnSpc>
            </a:pPr>
            <a:endParaRPr lang="en-US" altLang="en-US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FA3FCE0C-EBC0-2A70-3924-6E5BEE5E9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065BF3A-630D-448B-9F5B-D894A4FA6E0A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7762DA52-C8CB-6AC9-EA95-1FB5D7FD93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533400"/>
            <a:ext cx="8229600" cy="5943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/>
              <a:t>Failure to accurately determine and maintain working length may result in the </a:t>
            </a:r>
            <a:r>
              <a:rPr lang="en-US" altLang="en-US" sz="2400">
                <a:solidFill>
                  <a:srgbClr val="FFFF00"/>
                </a:solidFill>
              </a:rPr>
              <a:t>length being </a:t>
            </a:r>
            <a:r>
              <a:rPr lang="en-US" altLang="en-US" sz="2400" b="1">
                <a:solidFill>
                  <a:srgbClr val="FFFF00"/>
                </a:solidFill>
              </a:rPr>
              <a:t>too long -</a:t>
            </a:r>
            <a:r>
              <a:rPr lang="en-US" altLang="en-US" sz="2400">
                <a:solidFill>
                  <a:srgbClr val="FFFF00"/>
                </a:solidFill>
              </a:rPr>
              <a:t> may lead to</a:t>
            </a:r>
          </a:p>
          <a:p>
            <a:pPr eaLnBrk="1" hangingPunct="1"/>
            <a:r>
              <a:rPr lang="en-US" altLang="en-US" sz="2400"/>
              <a:t>Perforation through the apical constriction</a:t>
            </a:r>
          </a:p>
          <a:p>
            <a:pPr eaLnBrk="1" hangingPunct="1"/>
            <a:r>
              <a:rPr lang="en-US" altLang="en-US" sz="2400"/>
              <a:t>Overfilling or overextension</a:t>
            </a:r>
          </a:p>
          <a:p>
            <a:pPr eaLnBrk="1" hangingPunct="1"/>
            <a:r>
              <a:rPr lang="en-US" altLang="en-US" sz="2400"/>
              <a:t>Increased incidence of postoperative pain </a:t>
            </a:r>
          </a:p>
          <a:p>
            <a:pPr eaLnBrk="1" hangingPunct="1"/>
            <a:r>
              <a:rPr lang="en-US" altLang="en-US" sz="2400"/>
              <a:t>Prolonged healing period </a:t>
            </a:r>
          </a:p>
          <a:p>
            <a:pPr eaLnBrk="1" hangingPunct="1"/>
            <a:r>
              <a:rPr lang="en-US" altLang="en-US" sz="2400"/>
              <a:t>Lower success rate owing to incomplete regeneration of cementum, periodontal ligament, and alveolar bone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58D44DE1-9DF2-5F7E-3B81-06D845ACA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92F750-84D3-4248-AB83-53A570FB3E29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8E90685D-C19C-B1D2-EAC1-5AD01F7DEC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533400"/>
            <a:ext cx="8229600" cy="6248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/>
              <a:t>Failure to accurately determine and maintain working length may also lead to </a:t>
            </a:r>
            <a:r>
              <a:rPr lang="en-US" altLang="en-US" sz="2400" b="1">
                <a:solidFill>
                  <a:srgbClr val="FFFF00"/>
                </a:solidFill>
              </a:rPr>
              <a:t>Incomplete </a:t>
            </a:r>
            <a:r>
              <a:rPr lang="en-US" altLang="en-US" sz="2400">
                <a:solidFill>
                  <a:srgbClr val="FFFF00"/>
                </a:solidFill>
              </a:rPr>
              <a:t>cleaning and underfilling may cause</a:t>
            </a:r>
          </a:p>
          <a:p>
            <a:pPr eaLnBrk="1" hangingPunct="1"/>
            <a:r>
              <a:rPr lang="en-US" altLang="en-US" sz="2400"/>
              <a:t>persistent discomfort </a:t>
            </a:r>
          </a:p>
          <a:p>
            <a:pPr eaLnBrk="1" hangingPunct="1"/>
            <a:r>
              <a:rPr lang="en-US" altLang="en-US" sz="2400"/>
              <a:t>an incomplete apical seal</a:t>
            </a:r>
          </a:p>
          <a:p>
            <a:pPr eaLnBrk="1" hangingPunct="1"/>
            <a:r>
              <a:rPr lang="en-US" altLang="en-US" sz="2400"/>
              <a:t>apical leakage </a:t>
            </a:r>
          </a:p>
          <a:p>
            <a:pPr eaLnBrk="1" hangingPunct="1"/>
            <a:r>
              <a:rPr lang="en-US" altLang="en-US" sz="2400"/>
              <a:t>continued existence of viable bacteria and contributes to a continued periradicular lesion and </a:t>
            </a:r>
          </a:p>
          <a:p>
            <a:pPr eaLnBrk="1" hangingPunct="1"/>
            <a:r>
              <a:rPr lang="en-US" altLang="en-US" sz="2400"/>
              <a:t>lowered rate of success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6">
            <a:extLst>
              <a:ext uri="{FF2B5EF4-FFF2-40B4-BE49-F238E27FC236}">
                <a16:creationId xmlns:a16="http://schemas.microsoft.com/office/drawing/2014/main" id="{2CE94021-9DFA-8CD5-890F-BA062473B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05BAE9-D3F3-4C3A-9915-E3944240EC2D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23555" name="Rectangle 5">
            <a:extLst>
              <a:ext uri="{FF2B5EF4-FFF2-40B4-BE49-F238E27FC236}">
                <a16:creationId xmlns:a16="http://schemas.microsoft.com/office/drawing/2014/main" id="{0E3A46D4-951A-FEA3-5108-EEF5D2126E2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1828800" y="990601"/>
            <a:ext cx="4572000" cy="51403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400"/>
              <a:t>Non-radiographic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/>
          </a:p>
          <a:p>
            <a:pPr eaLnBrk="1" hangingPunct="1"/>
            <a:r>
              <a:rPr lang="en-US" altLang="en-US" sz="2400">
                <a:solidFill>
                  <a:srgbClr val="FFFF00"/>
                </a:solidFill>
              </a:rPr>
              <a:t>Using digital tactile sense</a:t>
            </a:r>
          </a:p>
          <a:p>
            <a:pPr eaLnBrk="1" hangingPunct="1"/>
            <a:r>
              <a:rPr lang="en-US" altLang="en-US" sz="2400">
                <a:solidFill>
                  <a:srgbClr val="FFFF00"/>
                </a:solidFill>
              </a:rPr>
              <a:t>Apical periodontal sensitivity</a:t>
            </a:r>
          </a:p>
          <a:p>
            <a:pPr eaLnBrk="1" hangingPunct="1"/>
            <a:r>
              <a:rPr lang="en-US" altLang="en-US" sz="2400">
                <a:solidFill>
                  <a:srgbClr val="FFFF00"/>
                </a:solidFill>
              </a:rPr>
              <a:t>Paper point evaluation</a:t>
            </a:r>
          </a:p>
          <a:p>
            <a:pPr eaLnBrk="1" hangingPunct="1"/>
            <a:r>
              <a:rPr lang="en-US" altLang="en-US" sz="2400">
                <a:solidFill>
                  <a:srgbClr val="FF0066"/>
                </a:solidFill>
              </a:rPr>
              <a:t>Electronic methods: based on resistance, impedance, frequency</a:t>
            </a:r>
          </a:p>
        </p:txBody>
      </p:sp>
      <p:sp>
        <p:nvSpPr>
          <p:cNvPr id="23556" name="Rectangle 7">
            <a:extLst>
              <a:ext uri="{FF2B5EF4-FFF2-40B4-BE49-F238E27FC236}">
                <a16:creationId xmlns:a16="http://schemas.microsoft.com/office/drawing/2014/main" id="{9888C7A5-765A-9369-EABE-5C1262F6D38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324600" y="990601"/>
            <a:ext cx="4038600" cy="5368925"/>
          </a:xfrm>
          <a:noFill/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400"/>
              <a:t>Radiographic 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Grossman’s method</a:t>
            </a:r>
          </a:p>
          <a:p>
            <a:pPr eaLnBrk="1" hangingPunct="1"/>
            <a:r>
              <a:rPr lang="en-US" altLang="en-US" sz="2400"/>
              <a:t>Other formula based methods</a:t>
            </a:r>
          </a:p>
          <a:p>
            <a:pPr eaLnBrk="1" hangingPunct="1"/>
            <a:r>
              <a:rPr lang="en-US" altLang="en-US" sz="2400"/>
              <a:t>Ingle’s method</a:t>
            </a:r>
          </a:p>
          <a:p>
            <a:pPr eaLnBrk="1" hangingPunct="1"/>
            <a:r>
              <a:rPr lang="en-US" altLang="en-US" sz="2400"/>
              <a:t>According to Kuttler’s studies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9D95D4C3-9DC5-46B1-F6C1-616CA38B1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9AFFB21-6D68-456C-B55A-1BFF061622F1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159C7AC2-6690-4704-5F55-8AC3919BBF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277814"/>
            <a:ext cx="8534400" cy="1139825"/>
          </a:xfrm>
        </p:spPr>
        <p:txBody>
          <a:bodyPr/>
          <a:lstStyle/>
          <a:p>
            <a:pPr eaLnBrk="1" hangingPunct="1"/>
            <a:r>
              <a:rPr lang="en-US" altLang="en-US" sz="4000" dirty="0"/>
              <a:t>Determination of Working Length by </a:t>
            </a:r>
            <a:r>
              <a:rPr lang="en-US" altLang="en-US" sz="4000" b="1" dirty="0"/>
              <a:t>Digital Tactile Sense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392668BC-D86E-CCE5-579C-B0946CA63C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5257800"/>
          </a:xfrm>
        </p:spPr>
        <p:txBody>
          <a:bodyPr/>
          <a:lstStyle/>
          <a:p>
            <a:pPr eaLnBrk="1" hangingPunct="1"/>
            <a:r>
              <a:rPr lang="en-US" altLang="en-US" sz="2400"/>
              <a:t>Earliest method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Very simple, its accuracy depends on sufficient experience.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The clinician should be able to literally feel the foramen by tactile sense.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Confirmation may be done either by the radiographic or electronic method.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5907392E-38E1-7A45-B9DA-A006DBC6F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39AC25C-829D-4029-B206-2B4BE5D20F7A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81890741-D0C5-8580-A3C3-38BA351CE8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Determination of Working Length by </a:t>
            </a:r>
            <a:r>
              <a:rPr lang="en-US" altLang="en-US" sz="4000" b="1"/>
              <a:t>Apical Periodontal Sensitivity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34B22F85-2B10-78D6-2DAD-ECDC6518D9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905001"/>
            <a:ext cx="8229600" cy="4225925"/>
          </a:xfrm>
        </p:spPr>
        <p:txBody>
          <a:bodyPr/>
          <a:lstStyle/>
          <a:p>
            <a:pPr eaLnBrk="1" hangingPunct="1"/>
            <a:r>
              <a:rPr lang="en-US" altLang="en-US"/>
              <a:t>Based on the patient’s response to pain.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B6F4A632-6AC7-13B6-03EC-1753E512C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3FCCC52-C348-4460-AF6E-6EC631BC879A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95FD70B0-A132-2284-1C15-610CD8053D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/>
              <a:t>Determination of Working Length by</a:t>
            </a:r>
            <a:br>
              <a:rPr lang="en-US" altLang="en-US" sz="4000" b="1" dirty="0"/>
            </a:br>
            <a:r>
              <a:rPr lang="en-US" altLang="en-US" sz="4000" b="1" dirty="0"/>
              <a:t>Paper Point Measurement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266AE04B-D0F7-D33B-98E2-A3D2EAF6EB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0" y="1524000"/>
            <a:ext cx="8686800" cy="5334000"/>
          </a:xfrm>
        </p:spPr>
        <p:txBody>
          <a:bodyPr/>
          <a:lstStyle/>
          <a:p>
            <a:pPr eaLnBrk="1" hangingPunct="1"/>
            <a:r>
              <a:rPr lang="en-US" altLang="en-US" sz="2400"/>
              <a:t>In a root canal with an immature (wide open) apex, the most reliable.</a:t>
            </a:r>
          </a:p>
          <a:p>
            <a:pPr eaLnBrk="1" hangingPunct="1"/>
            <a:endParaRPr lang="en-US" altLang="en-US" sz="2400"/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The moisture or blood on the portion of the paper point that passes beyond the apex - an estimation of WL or the junction between the root apex and the bone.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671F56C0-FE91-0986-2CCE-4B99DA909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56C9E40-8C7F-4AED-B77C-94EB8BADDADA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A8678CE-7ECE-B8A0-5E59-723C3819AE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/>
              <a:t>This method, however, may give unreliable data –</a:t>
            </a:r>
          </a:p>
          <a:p>
            <a:pPr eaLnBrk="1" hangingPunct="1"/>
            <a:r>
              <a:rPr lang="en-US" altLang="en-US" sz="2400"/>
              <a:t>If the pulp not completely removed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If the tooth – pulpless but a periapical lesion rich in blood supply present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If paper point – left in canal for a long time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06400" y="277813"/>
            <a:ext cx="11393714" cy="1463901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TAKE HOME MESSEGE/ FOR THE TOPIC COVERED (SUMMARY)  </a:t>
            </a:r>
            <a:endParaRPr lang="en-US" sz="3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28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3D9684-972A-2DFE-2D27-BF324D4D1C78}"/>
              </a:ext>
            </a:extLst>
          </p:cNvPr>
          <p:cNvSpPr txBox="1"/>
          <p:nvPr/>
        </p:nvSpPr>
        <p:spPr>
          <a:xfrm>
            <a:off x="1686232" y="1854664"/>
            <a:ext cx="8136193" cy="4044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The CDJ or minor diameter is a practical and anatomic termination point for the preparation and obturation of the root canal – and this cannot be determined radiographically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Tx/>
              <a:buFont typeface="Wingdings" panose="05000000000000000000" pitchFamily="2" charset="2"/>
              <a:buChar char="p"/>
              <a:tabLst/>
              <a:defRPr/>
            </a:pP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Modern apex locators can determine this position with accuracies greater than 90% but with some limitations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Tx/>
              <a:buFont typeface="Wingdings" panose="05000000000000000000" pitchFamily="2" charset="2"/>
              <a:buChar char="p"/>
              <a:tabLst/>
              <a:defRPr/>
            </a:pP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66"/>
              </a:buClr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No individual method is truly satisfactory in determining endodontic working length</a:t>
            </a:r>
          </a:p>
        </p:txBody>
      </p:sp>
    </p:spTree>
    <p:extLst>
      <p:ext uri="{BB962C8B-B14F-4D97-AF65-F5344CB8AC3E}">
        <p14:creationId xmlns:p14="http://schemas.microsoft.com/office/powerpoint/2010/main" val="19809674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Number Placeholder 5">
            <a:extLst>
              <a:ext uri="{FF2B5EF4-FFF2-40B4-BE49-F238E27FC236}">
                <a16:creationId xmlns:a16="http://schemas.microsoft.com/office/drawing/2014/main" id="{BE9A998C-867D-F42F-1C4E-A9456F1D0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E8F4FCA-2654-4ADF-8F96-A50EA103812B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F9789E8C-A180-9BB9-C8D7-D1599EDD12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4DF0657D-58D3-8BB8-60FB-AB3893514C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Therefore, combination of methods should be used to assess the accurate working length determination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Knowledge of apical anatomy, prudent use of radiographs and correct use of electronic apex locator will assist practitioners to achieve predictable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A904F7C-A831-0AD9-CBEB-8ADF9280C0A1}"/>
              </a:ext>
            </a:extLst>
          </p:cNvPr>
          <p:cNvSpPr txBox="1"/>
          <p:nvPr/>
        </p:nvSpPr>
        <p:spPr>
          <a:xfrm>
            <a:off x="1569048" y="897845"/>
            <a:ext cx="9354591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CONTENTS</a:t>
            </a:r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Anatomic considerations &amp; Terminologies used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Determination of Working Length by Digital Tactile Sense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Determination of Working Length by Apical Periodontal Sensitivity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Determination of Working Length by</a:t>
            </a:r>
            <a:br>
              <a:rPr lang="en-US" sz="2400" dirty="0"/>
            </a:br>
            <a:r>
              <a:rPr lang="en-US" sz="2400" dirty="0"/>
              <a:t>Paper Point Measurement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Determination of Working Length by</a:t>
            </a:r>
            <a:br>
              <a:rPr lang="en-US" sz="2400" dirty="0"/>
            </a:br>
            <a:r>
              <a:rPr lang="en-US" sz="2400" dirty="0"/>
              <a:t>Radiographic 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Grossman’s method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Ingle’s method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Weine’s</a:t>
            </a:r>
            <a:r>
              <a:rPr lang="en-US" sz="2400" dirty="0"/>
              <a:t> method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Classification and Accuracy </a:t>
            </a:r>
            <a:br>
              <a:rPr lang="en-US" sz="2400" dirty="0"/>
            </a:br>
            <a:r>
              <a:rPr lang="en-US" sz="2400" dirty="0"/>
              <a:t>of Apex Locators</a:t>
            </a:r>
          </a:p>
        </p:txBody>
      </p:sp>
    </p:spTree>
    <p:extLst>
      <p:ext uri="{BB962C8B-B14F-4D97-AF65-F5344CB8AC3E}">
        <p14:creationId xmlns:p14="http://schemas.microsoft.com/office/powerpoint/2010/main" val="15318084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38200" y="232229"/>
            <a:ext cx="10515600" cy="1458459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30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04685" y="2902857"/>
            <a:ext cx="923108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Clinical considerations for working length   determination.  </a:t>
            </a:r>
          </a:p>
          <a:p>
            <a:r>
              <a:rPr lang="en-US" sz="2400" dirty="0"/>
              <a:t>2. Write about determination of Working Length by Digital </a:t>
            </a:r>
          </a:p>
          <a:p>
            <a:r>
              <a:rPr lang="en-US" sz="2400" dirty="0"/>
              <a:t>    Tactile Sense</a:t>
            </a:r>
          </a:p>
          <a:p>
            <a:r>
              <a:rPr lang="en-US" sz="2400" dirty="0"/>
              <a:t>3. Determination of Working Length by</a:t>
            </a:r>
            <a:br>
              <a:rPr lang="en-US" sz="2400" dirty="0"/>
            </a:br>
            <a:r>
              <a:rPr lang="en-US" sz="2400" dirty="0"/>
              <a:t>    Paper Point Measurement</a:t>
            </a:r>
          </a:p>
          <a:p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874092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5">
            <a:extLst>
              <a:ext uri="{FF2B5EF4-FFF2-40B4-BE49-F238E27FC236}">
                <a16:creationId xmlns:a16="http://schemas.microsoft.com/office/drawing/2014/main" id="{FB4871CA-4A8D-4398-F13D-2466353F3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B317351-CF38-4922-B61B-B6CAC43B581D}" type="slidenum">
              <a:rPr lang="ar-SA" altLang="en-US"/>
              <a:pPr/>
              <a:t>31</a:t>
            </a:fld>
            <a:endParaRPr lang="en-US" altLang="en-US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EF75871C-B6CE-4DCB-6676-AE1ECB814D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References </a:t>
            </a:r>
          </a:p>
        </p:txBody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7412DDF1-16B0-64D0-8FFF-582428C160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2600" y="1600200"/>
            <a:ext cx="8686800" cy="5029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None/>
            </a:pPr>
            <a:r>
              <a:rPr lang="en-US" altLang="en-US"/>
              <a:t>Textbooks 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Ingle JI, Bakland LK: Endodontics, 5</a:t>
            </a:r>
            <a:r>
              <a:rPr lang="en-US" altLang="en-US" sz="2400" baseline="30000"/>
              <a:t>th</a:t>
            </a:r>
            <a:r>
              <a:rPr lang="en-US" altLang="en-US" sz="2400"/>
              <a:t> ed.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Grossman LI &amp; others: Endodontic Practice, 11</a:t>
            </a:r>
            <a:r>
              <a:rPr lang="en-US" altLang="en-US" sz="2400" baseline="30000"/>
              <a:t>th</a:t>
            </a:r>
            <a:r>
              <a:rPr lang="en-US" altLang="en-US" sz="2400"/>
              <a:t> ed.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Weine FS: Endodontic Therapy, 6</a:t>
            </a:r>
            <a:r>
              <a:rPr lang="en-US" altLang="en-US" sz="2400" baseline="30000"/>
              <a:t>th</a:t>
            </a:r>
            <a:r>
              <a:rPr lang="en-US" altLang="en-US" sz="2400"/>
              <a:t> ed.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Walton RE, Torabinajed M: Principles and Practice of Endodontics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Chandra S &amp; Chandra S: Textbook of Endodontics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Pitt Ford TR: Harty’s Endodontics in Clinical Practice, 4</a:t>
            </a:r>
            <a:r>
              <a:rPr lang="en-US" altLang="en-US" sz="2400" baseline="30000"/>
              <a:t>th</a:t>
            </a:r>
            <a:r>
              <a:rPr lang="en-US" altLang="en-US" sz="2400"/>
              <a:t> ed.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5">
            <a:extLst>
              <a:ext uri="{FF2B5EF4-FFF2-40B4-BE49-F238E27FC236}">
                <a16:creationId xmlns:a16="http://schemas.microsoft.com/office/drawing/2014/main" id="{D29B9E30-B2A4-D77A-462B-3512621CD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DC0C4A6-493D-4BA6-8003-BD3D6035F400}" type="slidenum">
              <a:rPr lang="ar-SA" altLang="en-US"/>
              <a:pPr/>
              <a:t>32</a:t>
            </a:fld>
            <a:endParaRPr lang="en-US" altLang="en-US"/>
          </a:p>
        </p:txBody>
      </p:sp>
      <p:sp>
        <p:nvSpPr>
          <p:cNvPr id="75779" name="WordArt 4">
            <a:extLst>
              <a:ext uri="{FF2B5EF4-FFF2-40B4-BE49-F238E27FC236}">
                <a16:creationId xmlns:a16="http://schemas.microsoft.com/office/drawing/2014/main" id="{55AFBF7F-B61A-3861-2970-B6DE44F780C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62400" y="2667000"/>
            <a:ext cx="4495800" cy="1371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Thank You !!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>
            <a:extLst>
              <a:ext uri="{FF2B5EF4-FFF2-40B4-BE49-F238E27FC236}">
                <a16:creationId xmlns:a16="http://schemas.microsoft.com/office/drawing/2014/main" id="{11590631-2F70-AFCD-A502-1DD18DA91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AC181A-5DD0-4611-BE58-7F95ACA9271C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9CA2F5E-AF8B-5E73-6A4D-E78058D060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b="1"/>
              <a:t>Anatomic considerations &amp; Terminologies used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2BA7566-931A-C077-CD14-A769B02297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5257800"/>
          </a:xfrm>
        </p:spPr>
        <p:txBody>
          <a:bodyPr/>
          <a:lstStyle/>
          <a:p>
            <a:pPr eaLnBrk="1" hangingPunct="1"/>
            <a:r>
              <a:rPr lang="en-US" altLang="en-US" sz="2400" b="1">
                <a:solidFill>
                  <a:srgbClr val="FF0066"/>
                </a:solidFill>
              </a:rPr>
              <a:t>Working length</a:t>
            </a:r>
            <a:r>
              <a:rPr lang="en-US" altLang="en-US" sz="2400" b="1"/>
              <a:t> -</a:t>
            </a:r>
            <a:r>
              <a:rPr lang="en-US" altLang="en-US" sz="2400">
                <a:solidFill>
                  <a:srgbClr val="FFFF00"/>
                </a:solidFill>
              </a:rPr>
              <a:t> </a:t>
            </a:r>
            <a:r>
              <a:rPr lang="en-US" altLang="en-US" sz="2400">
                <a:solidFill>
                  <a:srgbClr val="FF6600"/>
                </a:solidFill>
              </a:rPr>
              <a:t>defined in the endodontic </a:t>
            </a:r>
            <a:r>
              <a:rPr lang="en-US" altLang="en-US" sz="2400" i="1">
                <a:solidFill>
                  <a:srgbClr val="FF6600"/>
                </a:solidFill>
              </a:rPr>
              <a:t>Glossary</a:t>
            </a:r>
            <a:r>
              <a:rPr lang="en-US" altLang="en-US" sz="2400" i="1"/>
              <a:t> </a:t>
            </a:r>
            <a:r>
              <a:rPr lang="en-US" altLang="en-US" sz="2400"/>
              <a:t>as “</a:t>
            </a:r>
            <a:r>
              <a:rPr lang="en-US" altLang="en-US" sz="2400">
                <a:solidFill>
                  <a:srgbClr val="FFFF00"/>
                </a:solidFill>
              </a:rPr>
              <a:t>the distance from a coronal reference point to the point at which canal preparation and obturation should terminate</a:t>
            </a:r>
            <a:r>
              <a:rPr lang="en-US" altLang="en-US" sz="2400"/>
              <a:t> (the ideal apical reference point in the canal, the “apical stop”)”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C28F183B-0480-15BE-3064-0DF015C45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1C3C29C-C5D4-46FA-9C5F-FC82AE45D2E6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A3517F5-FB8E-C991-9825-68A780A7F6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sz="2400"/>
              <a:t>The </a:t>
            </a:r>
            <a:r>
              <a:rPr lang="en-US" altLang="en-US" sz="2400" b="1">
                <a:solidFill>
                  <a:srgbClr val="FF6600"/>
                </a:solidFill>
              </a:rPr>
              <a:t>anatomic apex</a:t>
            </a:r>
            <a:r>
              <a:rPr lang="en-US" altLang="en-US" sz="2400" b="1"/>
              <a:t> -</a:t>
            </a:r>
            <a:r>
              <a:rPr lang="en-US" altLang="en-US" sz="2400"/>
              <a:t> the tip or the end of the root determined morphologically, whereas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/>
              <a:t>The </a:t>
            </a:r>
            <a:r>
              <a:rPr lang="en-US" altLang="en-US" sz="2400" b="1">
                <a:solidFill>
                  <a:srgbClr val="FF6600"/>
                </a:solidFill>
              </a:rPr>
              <a:t>radiographic apex</a:t>
            </a:r>
            <a:r>
              <a:rPr lang="en-US" altLang="en-US" sz="2400" b="1"/>
              <a:t> -</a:t>
            </a:r>
            <a:r>
              <a:rPr lang="en-US" altLang="en-US" sz="2400"/>
              <a:t> the tip or end of the root determined radiographically.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C5D63617-C071-D990-FD04-B66CF2831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E634A7-46E9-422C-BF80-D39E10994C76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8F93FCE-EEA3-E3FE-17C2-5DEE8064C8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2600" y="1524000"/>
            <a:ext cx="8686800" cy="5257800"/>
          </a:xfrm>
        </p:spPr>
        <p:txBody>
          <a:bodyPr/>
          <a:lstStyle/>
          <a:p>
            <a:pPr eaLnBrk="1" hangingPunct="1"/>
            <a:r>
              <a:rPr lang="en-US" altLang="en-US" sz="2400"/>
              <a:t>The </a:t>
            </a:r>
            <a:r>
              <a:rPr lang="en-US" altLang="en-US" sz="2400" b="1">
                <a:solidFill>
                  <a:srgbClr val="FF6600"/>
                </a:solidFill>
              </a:rPr>
              <a:t>apical foramen</a:t>
            </a:r>
            <a:r>
              <a:rPr lang="en-US" altLang="en-US" sz="2400" b="1"/>
              <a:t> –</a:t>
            </a:r>
            <a:r>
              <a:rPr lang="en-US" altLang="en-US" sz="2400"/>
              <a:t> the main apical opening of the root canal.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/>
              <a:t> </a:t>
            </a:r>
          </a:p>
          <a:p>
            <a:pPr eaLnBrk="1" hangingPunct="1"/>
            <a:r>
              <a:rPr lang="en-US" altLang="en-US" sz="2400"/>
              <a:t>It is frequently eccentrically located away from the anatomic or radiographic apex.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18E1E3CC-8E59-82E6-8037-482D3FC3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FE3683C-9EB7-4957-99AC-BB6CF4EF9098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>
              <a:solidFill>
                <a:srgbClr val="FFFFFF"/>
              </a:solidFill>
            </a:endParaRPr>
          </a:p>
        </p:txBody>
      </p:sp>
      <p:pic>
        <p:nvPicPr>
          <p:cNvPr id="7171" name="Picture 3">
            <a:extLst>
              <a:ext uri="{FF2B5EF4-FFF2-40B4-BE49-F238E27FC236}">
                <a16:creationId xmlns:a16="http://schemas.microsoft.com/office/drawing/2014/main" id="{988C1FFF-2BA0-21CD-8912-5985DEB92BD1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6" t="7968" r="2106" b="2789"/>
          <a:stretch>
            <a:fillRect/>
          </a:stretch>
        </p:blipFill>
        <p:spPr>
          <a:xfrm>
            <a:off x="2667000" y="1981200"/>
            <a:ext cx="6629400" cy="4267200"/>
          </a:xfrm>
          <a:ln w="381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BF4B2D08-4210-817B-64D7-3F1A762FD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3B78DD0-D1BC-4327-989D-28B7EF9C297C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483989F-C5A8-10F4-8123-254E3E6394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The </a:t>
            </a:r>
            <a:r>
              <a:rPr lang="en-US" altLang="en-US" sz="2400" b="1">
                <a:solidFill>
                  <a:srgbClr val="FF0066"/>
                </a:solidFill>
              </a:rPr>
              <a:t>apical constriction </a:t>
            </a:r>
            <a:r>
              <a:rPr lang="en-US" altLang="en-US" sz="2400">
                <a:solidFill>
                  <a:srgbClr val="FFFF00"/>
                </a:solidFill>
              </a:rPr>
              <a:t>(minor apical diameter)</a:t>
            </a:r>
            <a:r>
              <a:rPr lang="en-US" altLang="en-US" sz="2400"/>
              <a:t> – the apical portion of the root canal having the narrowest diameter.</a:t>
            </a:r>
          </a:p>
          <a:p>
            <a:pPr eaLnBrk="1" hangingPunct="1"/>
            <a:r>
              <a:rPr lang="en-US" altLang="en-US" sz="2400"/>
              <a:t>This position may vary but is usually 0.5 to 1.0 mm short of the center of the apical foramen.</a:t>
            </a:r>
          </a:p>
          <a:p>
            <a:pPr eaLnBrk="1" hangingPunct="1"/>
            <a:r>
              <a:rPr lang="en-US" altLang="en-US" sz="2400"/>
              <a:t>The </a:t>
            </a:r>
            <a:r>
              <a:rPr lang="en-US" altLang="en-US" sz="2400" b="1"/>
              <a:t>minor diameter </a:t>
            </a:r>
            <a:r>
              <a:rPr lang="en-US" altLang="en-US" sz="2400"/>
              <a:t>widens apically to </a:t>
            </a:r>
            <a:r>
              <a:rPr lang="en-US" altLang="en-US" sz="2400">
                <a:solidFill>
                  <a:srgbClr val="FFFF00"/>
                </a:solidFill>
              </a:rPr>
              <a:t>the foramen</a:t>
            </a:r>
            <a:r>
              <a:rPr lang="en-US" altLang="en-US" sz="2400"/>
              <a:t> (</a:t>
            </a:r>
            <a:r>
              <a:rPr lang="en-US" altLang="en-US" sz="2400">
                <a:solidFill>
                  <a:srgbClr val="FFFF00"/>
                </a:solidFill>
              </a:rPr>
              <a:t>major diameter</a:t>
            </a:r>
            <a:r>
              <a:rPr lang="en-US" altLang="en-US" sz="2400"/>
              <a:t>) and assumes a funnel shape.</a:t>
            </a:r>
          </a:p>
          <a:p>
            <a:pPr eaLnBrk="1" hangingPunct="1"/>
            <a:endParaRPr lang="en-US" altLang="en-US"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4B3BC0D4-8732-755F-2146-2D3F65005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357DDBF-B33F-4CBD-A0C9-8F16CBF6F31B}" type="slidenum">
              <a:rPr lang="ar-SA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>
              <a:solidFill>
                <a:srgbClr val="FFFFFF"/>
              </a:solidFill>
            </a:endParaRPr>
          </a:p>
        </p:txBody>
      </p:sp>
      <p:pic>
        <p:nvPicPr>
          <p:cNvPr id="9219" name="Picture 3">
            <a:extLst>
              <a:ext uri="{FF2B5EF4-FFF2-40B4-BE49-F238E27FC236}">
                <a16:creationId xmlns:a16="http://schemas.microsoft.com/office/drawing/2014/main" id="{5026AD03-10D9-4759-6E56-104F6CE23CFC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6" t="1411" r="34708" b="2646"/>
          <a:stretch>
            <a:fillRect/>
          </a:stretch>
        </p:blipFill>
        <p:spPr>
          <a:xfrm>
            <a:off x="2438400" y="1600200"/>
            <a:ext cx="6858000" cy="5181600"/>
          </a:xfrm>
        </p:spPr>
      </p:pic>
      <p:sp>
        <p:nvSpPr>
          <p:cNvPr id="9220" name="Text Box 5">
            <a:extLst>
              <a:ext uri="{FF2B5EF4-FFF2-40B4-BE49-F238E27FC236}">
                <a16:creationId xmlns:a16="http://schemas.microsoft.com/office/drawing/2014/main" id="{D922AD17-3C03-7903-1972-0C2BDA27A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762000"/>
            <a:ext cx="594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FFFFFF"/>
                </a:solidFill>
              </a:rPr>
              <a:t>  </a:t>
            </a:r>
            <a:r>
              <a:rPr lang="en-US" altLang="en-US" sz="2400">
                <a:solidFill>
                  <a:srgbClr val="FFFFFF"/>
                </a:solidFill>
              </a:rPr>
              <a:t>Diagrammatic view of the Periapex.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vel">
  <a:themeElements>
    <a:clrScheme name="Level 1">
      <a:dk1>
        <a:srgbClr val="006699"/>
      </a:dk1>
      <a:lt1>
        <a:srgbClr val="FFFFFF"/>
      </a:lt1>
      <a:dk2>
        <a:srgbClr val="000000"/>
      </a:dk2>
      <a:lt2>
        <a:srgbClr val="99FF99"/>
      </a:lt2>
      <a:accent1>
        <a:srgbClr val="00CC99"/>
      </a:accent1>
      <a:accent2>
        <a:srgbClr val="009999"/>
      </a:accent2>
      <a:accent3>
        <a:srgbClr val="AAAAAA"/>
      </a:accent3>
      <a:accent4>
        <a:srgbClr val="DADADA"/>
      </a:accent4>
      <a:accent5>
        <a:srgbClr val="AAE2CA"/>
      </a:accent5>
      <a:accent6>
        <a:srgbClr val="008A8A"/>
      </a:accent6>
      <a:hlink>
        <a:srgbClr val="0066FF"/>
      </a:hlink>
      <a:folHlink>
        <a:srgbClr val="989CBA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1313</Words>
  <Application>Microsoft Office PowerPoint</Application>
  <PresentationFormat>Widescreen</PresentationFormat>
  <Paragraphs>225</Paragraphs>
  <Slides>32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Arial</vt:lpstr>
      <vt:lpstr>Book Antiqua</vt:lpstr>
      <vt:lpstr>Calibri</vt:lpstr>
      <vt:lpstr>Garamond</vt:lpstr>
      <vt:lpstr>Impact</vt:lpstr>
      <vt:lpstr>Times New Roman</vt:lpstr>
      <vt:lpstr>Verdana</vt:lpstr>
      <vt:lpstr>Wingdings</vt:lpstr>
      <vt:lpstr>Level</vt:lpstr>
      <vt:lpstr>PowerPoint Presentation</vt:lpstr>
      <vt:lpstr>Specific learning Objectives </vt:lpstr>
      <vt:lpstr>PowerPoint Presentation</vt:lpstr>
      <vt:lpstr>Anatomic considerations &amp; Terminologies used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 points</vt:lpstr>
      <vt:lpstr>Coronal reference point on the tooth </vt:lpstr>
      <vt:lpstr>PowerPoint Presentation</vt:lpstr>
      <vt:lpstr>PowerPoint Presentation</vt:lpstr>
      <vt:lpstr>PowerPoint Presentation</vt:lpstr>
      <vt:lpstr>Clinical considerations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Determination of Working Length by Digital Tactile Sense</vt:lpstr>
      <vt:lpstr>Determination of Working Length by Apical Periodontal Sensitivity</vt:lpstr>
      <vt:lpstr>Determination of Working Length by Paper Point Measurement</vt:lpstr>
      <vt:lpstr>PowerPoint Presentation</vt:lpstr>
      <vt:lpstr>TAKE HOME MESSEGE/ FOR THE TOPIC COVERED (SUMMARY)  </vt:lpstr>
      <vt:lpstr>PowerPoint Presentation</vt:lpstr>
      <vt:lpstr>Question &amp; Answer Session</vt:lpstr>
      <vt:lpstr>References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Monika Vidhani</dc:creator>
  <cp:lastModifiedBy>Monika Vidhani</cp:lastModifiedBy>
  <cp:revision>3</cp:revision>
  <dcterms:created xsi:type="dcterms:W3CDTF">2023-04-17T07:16:22Z</dcterms:created>
  <dcterms:modified xsi:type="dcterms:W3CDTF">2023-04-17T08:53:28Z</dcterms:modified>
</cp:coreProperties>
</file>